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07" r:id="rId2"/>
    <p:sldId id="317" r:id="rId3"/>
    <p:sldId id="269" r:id="rId4"/>
    <p:sldId id="316" r:id="rId5"/>
    <p:sldId id="263" r:id="rId6"/>
    <p:sldId id="264" r:id="rId7"/>
    <p:sldId id="270" r:id="rId8"/>
    <p:sldId id="258" r:id="rId9"/>
    <p:sldId id="273" r:id="rId10"/>
    <p:sldId id="274" r:id="rId11"/>
    <p:sldId id="271" r:id="rId12"/>
    <p:sldId id="272" r:id="rId13"/>
    <p:sldId id="266" r:id="rId14"/>
    <p:sldId id="275" r:id="rId15"/>
    <p:sldId id="267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84" r:id="rId32"/>
    <p:sldId id="292" r:id="rId33"/>
    <p:sldId id="293" r:id="rId34"/>
    <p:sldId id="302" r:id="rId35"/>
    <p:sldId id="303" r:id="rId36"/>
    <p:sldId id="300" r:id="rId37"/>
    <p:sldId id="301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737" autoAdjust="0"/>
  </p:normalViewPr>
  <p:slideViewPr>
    <p:cSldViewPr snapToGrid="0" snapToObjects="1">
      <p:cViewPr varScale="1">
        <p:scale>
          <a:sx n="61" d="100"/>
          <a:sy n="61" d="100"/>
        </p:scale>
        <p:origin x="72" y="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E1D87-0A74-5E4D-97A8-D7D093FA8244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6E94A-5FE9-6848-A8FA-7C0D61C09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83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6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1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3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2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0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69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3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2F917-E461-2947-B29F-A4728C4AF498}" type="datetimeFigureOut">
              <a:rPr lang="en-US" smtClean="0"/>
              <a:t>1/15/2015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C90D5-8F2E-5A41-8F78-8B0D19053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6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00" y="736600"/>
            <a:ext cx="7987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3600" dirty="0" smtClean="0"/>
              <a:t>inflation-adjusted, before-tax, money income for the median American </a:t>
            </a:r>
            <a:r>
              <a:rPr lang="en-US" sz="3600" b="1" dirty="0" smtClean="0"/>
              <a:t>household</a:t>
            </a:r>
            <a:r>
              <a:rPr lang="en-US" sz="3600" dirty="0" smtClean="0"/>
              <a:t> </a:t>
            </a:r>
            <a:r>
              <a:rPr lang="en-US" sz="3600" i="1" dirty="0" smtClean="0"/>
              <a:t>has</a:t>
            </a:r>
            <a:r>
              <a:rPr lang="en-US" sz="3600" dirty="0" smtClean="0"/>
              <a:t> stagnated since the mid-70s.  (Today only about 18% higher.)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300" y="4038600"/>
            <a:ext cx="80771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 sz="3600" dirty="0" smtClean="0"/>
              <a:t>Inflation-adjusted hourly money wages for the median, non-supervisory </a:t>
            </a:r>
            <a:r>
              <a:rPr lang="en-US" sz="3600" b="1" dirty="0" smtClean="0"/>
              <a:t>worker</a:t>
            </a:r>
            <a:r>
              <a:rPr lang="en-US" sz="3600" dirty="0" smtClean="0"/>
              <a:t> </a:t>
            </a:r>
            <a:r>
              <a:rPr lang="en-US" sz="3600" i="1" dirty="0" smtClean="0"/>
              <a:t>has</a:t>
            </a:r>
            <a:r>
              <a:rPr lang="en-US" sz="3600" dirty="0" smtClean="0"/>
              <a:t> hardly budged.</a:t>
            </a:r>
          </a:p>
          <a:p>
            <a:pPr marL="342900" indent="-342900">
              <a:buFontTx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8447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7177_243x243_p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698500"/>
            <a:ext cx="4133850" cy="490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5600" y="2959100"/>
            <a:ext cx="1685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 hour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5173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" r="884"/>
          <a:stretch/>
        </p:blipFill>
        <p:spPr>
          <a:xfrm rot="5400000">
            <a:off x="-417204" y="853607"/>
            <a:ext cx="6744483" cy="5037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2057400"/>
            <a:ext cx="190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7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9478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337" y="960188"/>
            <a:ext cx="6683266" cy="4991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4200" y="21209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4.4 hours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664200" y="3098800"/>
            <a:ext cx="26227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(So, 11.4</a:t>
            </a:r>
          </a:p>
          <a:p>
            <a:r>
              <a:rPr lang="en-US" sz="4000" dirty="0" smtClean="0"/>
              <a:t>hours total)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7763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49465_2_1.jpe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0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95082" y="27686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5.5 hours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3539410"/>
            <a:ext cx="1606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it’s got</a:t>
            </a:r>
          </a:p>
          <a:p>
            <a:r>
              <a:rPr lang="en-US" sz="2400" dirty="0" smtClean="0"/>
              <a:t>wheels!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1086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280" y="1179779"/>
            <a:ext cx="6009867" cy="448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3400" y="3073400"/>
            <a:ext cx="190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9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923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833075000-2.jpe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0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6515100" y="34544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4.9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7009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4087" y="935041"/>
            <a:ext cx="6781214" cy="5064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4500" y="2933700"/>
            <a:ext cx="2620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15.8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8445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2351000_200910170800321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1212850"/>
            <a:ext cx="3958844" cy="3958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1894" y="27559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5.4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98384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Record-7663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1" y="1079501"/>
            <a:ext cx="4139183" cy="4139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1300" y="2578100"/>
            <a:ext cx="2747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13 minutes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52845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092200"/>
            <a:ext cx="3920744" cy="39207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362200"/>
            <a:ext cx="28902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3.8 minutes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4093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52163" y="582136"/>
            <a:ext cx="416512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Gill Sans" charset="0"/>
                <a:ea typeface="ヒラギノ角ゴ ProN W3" charset="0"/>
                <a:cs typeface="ヒラギノ角ゴ ProN W3" charset="0"/>
              </a:rPr>
              <a:t>Real Household Income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81112"/>
            <a:ext cx="8890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860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" y="72603"/>
            <a:ext cx="6611622" cy="67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97700" y="2819400"/>
            <a:ext cx="1492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12.6</a:t>
            </a:r>
          </a:p>
          <a:p>
            <a:r>
              <a:rPr lang="en-US" sz="4400" dirty="0" smtClean="0"/>
              <a:t>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31237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7950"/>
            <a:ext cx="63500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69100" y="2832100"/>
            <a:ext cx="20482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     30</a:t>
            </a:r>
          </a:p>
          <a:p>
            <a:r>
              <a:rPr lang="en-US" sz="4400" dirty="0" smtClean="0"/>
              <a:t>minutes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1825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3" y="215920"/>
            <a:ext cx="7832430" cy="627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54481" y="952500"/>
            <a:ext cx="10409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57</a:t>
            </a:r>
          </a:p>
          <a:p>
            <a:r>
              <a:rPr lang="en-US" sz="4400" dirty="0"/>
              <a:t>h</a:t>
            </a:r>
            <a:r>
              <a:rPr lang="en-US" sz="4400" dirty="0" smtClean="0"/>
              <a:t>rs.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25327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622"/>
            <a:ext cx="8826500" cy="644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99400" y="2654300"/>
            <a:ext cx="10409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52</a:t>
            </a:r>
          </a:p>
          <a:p>
            <a:r>
              <a:rPr lang="en-US" sz="4400" dirty="0"/>
              <a:t>h</a:t>
            </a:r>
            <a:r>
              <a:rPr lang="en-US" sz="4400" dirty="0" smtClean="0"/>
              <a:t>rs.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40641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8195" cy="673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46900" y="2260600"/>
            <a:ext cx="1492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73.4</a:t>
            </a:r>
          </a:p>
          <a:p>
            <a:r>
              <a:rPr lang="en-US" sz="4400" dirty="0" smtClean="0"/>
              <a:t>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1000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zJjTHOhg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749300"/>
            <a:ext cx="50800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6618" y="1219200"/>
            <a:ext cx="4516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 hour, 52 minutes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4620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" y="0"/>
            <a:ext cx="5066600" cy="673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11800" y="2209800"/>
            <a:ext cx="21920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44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00383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" y="0"/>
            <a:ext cx="6681110" cy="668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2294979"/>
            <a:ext cx="21920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11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1272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" y="159844"/>
            <a:ext cx="5481026" cy="669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2371179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8.6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04289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13818"/>
            <a:ext cx="5556837" cy="670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2500" y="24257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4.0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6315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5615" y="190500"/>
            <a:ext cx="7825880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In 2012 dollars,</a:t>
            </a:r>
          </a:p>
          <a:p>
            <a:r>
              <a:rPr lang="en-US" sz="4800" dirty="0"/>
              <a:t>a</a:t>
            </a:r>
            <a:r>
              <a:rPr lang="en-US" sz="4800" dirty="0" smtClean="0"/>
              <a:t>verage hourly earnings for</a:t>
            </a:r>
          </a:p>
          <a:p>
            <a:r>
              <a:rPr lang="en-US" sz="4800" dirty="0"/>
              <a:t>n</a:t>
            </a:r>
            <a:r>
              <a:rPr lang="en-US" sz="4800" dirty="0" smtClean="0"/>
              <a:t>on-supervisory workers in</a:t>
            </a:r>
          </a:p>
          <a:p>
            <a:r>
              <a:rPr lang="en-US" sz="4800" dirty="0" smtClean="0"/>
              <a:t>1975 were $4.73.  In 2012</a:t>
            </a:r>
          </a:p>
          <a:p>
            <a:r>
              <a:rPr lang="en-US" sz="4800" dirty="0" smtClean="0"/>
              <a:t>dollars that’s $19.70.</a:t>
            </a:r>
          </a:p>
          <a:p>
            <a:endParaRPr lang="en-US" sz="4800" dirty="0"/>
          </a:p>
          <a:p>
            <a:r>
              <a:rPr lang="en-US" sz="4800" dirty="0" smtClean="0"/>
              <a:t>Today, they’re $20.42 – higher</a:t>
            </a:r>
          </a:p>
          <a:p>
            <a:r>
              <a:rPr lang="en-US" sz="4800" dirty="0" smtClean="0"/>
              <a:t>by a mere 3.6 percent</a:t>
            </a:r>
          </a:p>
        </p:txBody>
      </p:sp>
    </p:spTree>
    <p:extLst>
      <p:ext uri="{BB962C8B-B14F-4D97-AF65-F5344CB8AC3E}">
        <p14:creationId xmlns:p14="http://schemas.microsoft.com/office/powerpoint/2010/main" val="381558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" y="0"/>
            <a:ext cx="6713356" cy="667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8500" y="1917700"/>
            <a:ext cx="1492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40.2</a:t>
            </a:r>
          </a:p>
          <a:p>
            <a:r>
              <a:rPr lang="en-US" sz="4400" dirty="0" smtClean="0"/>
              <a:t>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76161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" y="0"/>
            <a:ext cx="7017621" cy="680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75500" y="1371600"/>
            <a:ext cx="1492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13.1</a:t>
            </a:r>
          </a:p>
          <a:p>
            <a:r>
              <a:rPr lang="en-US" sz="4400" dirty="0" smtClean="0"/>
              <a:t>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47965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7492828" cy="65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0781" y="1562100"/>
            <a:ext cx="1492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93</a:t>
            </a:r>
          </a:p>
          <a:p>
            <a:r>
              <a:rPr lang="en-US" sz="4400" dirty="0" smtClean="0"/>
              <a:t>hours</a:t>
            </a:r>
          </a:p>
        </p:txBody>
      </p:sp>
    </p:spTree>
    <p:extLst>
      <p:ext uri="{BB962C8B-B14F-4D97-AF65-F5344CB8AC3E}">
        <p14:creationId xmlns:p14="http://schemas.microsoft.com/office/powerpoint/2010/main" val="2498938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98366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95700" y="144959"/>
            <a:ext cx="190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07495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7521" y="866434"/>
            <a:ext cx="6745899" cy="5038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8300" y="1816100"/>
            <a:ext cx="2620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48.6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29868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4691155935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485900"/>
            <a:ext cx="4306824" cy="430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89600" y="2536279"/>
            <a:ext cx="2620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12.2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1789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3512" y="969625"/>
            <a:ext cx="6758150" cy="5047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1500" y="1952079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2.9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80997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N31NDR3WL._AA16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562100"/>
            <a:ext cx="3284728" cy="3284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3728" y="2494459"/>
            <a:ext cx="2860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1.5 </a:t>
            </a:r>
            <a:r>
              <a:rPr lang="en-US" sz="4400" i="1" dirty="0" smtClean="0"/>
              <a:t>minutes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00420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" y="57905"/>
            <a:ext cx="6024786" cy="677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1765300"/>
            <a:ext cx="2620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26.4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31146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6656821" cy="665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7700" y="21717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3.9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25807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01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43932"/>
            <a:ext cx="6555703" cy="681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5713" y="1719759"/>
            <a:ext cx="2620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12.7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022694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17"/>
            <a:ext cx="8940800" cy="677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53975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3.9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82584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9"/>
            <a:ext cx="5530998" cy="684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1571079"/>
            <a:ext cx="2906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158.6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70563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7712100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"/>
            <a:ext cx="6206490" cy="6052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8890" y="2032000"/>
            <a:ext cx="2620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17.1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6980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2" y="0"/>
            <a:ext cx="5527477" cy="479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/>
          </p:cNvSpPr>
          <p:nvPr/>
        </p:nvSpPr>
        <p:spPr bwMode="auto">
          <a:xfrm>
            <a:off x="1333500" y="5326658"/>
            <a:ext cx="6170414" cy="13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000" dirty="0" smtClean="0">
                <a:cs typeface="Gill Sans" charset="0"/>
              </a:rPr>
              <a:t>7.7 hours</a:t>
            </a:r>
            <a:endParaRPr lang="en-US" sz="4000" dirty="0">
              <a:solidFill>
                <a:schemeClr val="tx1"/>
              </a:solidFill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9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pic>
        <p:nvPicPr>
          <p:cNvPr id="4" name="Content Placeholder 3" descr="41YudzfL1fL._SL246_SX190_CR0,0,190,246_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12" r="-67712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073400" y="5118100"/>
            <a:ext cx="283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40 minutes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434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-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28" r="-15308" b="-679"/>
          <a:stretch/>
        </p:blipFill>
        <p:spPr>
          <a:xfrm rot="5400000">
            <a:off x="-908050" y="476250"/>
            <a:ext cx="8128000" cy="565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0529" y="1422400"/>
            <a:ext cx="1492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6.3</a:t>
            </a:r>
          </a:p>
          <a:p>
            <a:r>
              <a:rPr lang="en-US" sz="4400" dirty="0" smtClean="0"/>
              <a:t>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5641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313008901p.jpe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>
          <a:xfrm>
            <a:off x="0" y="1417638"/>
            <a:ext cx="8229600" cy="4525962"/>
          </a:xfrm>
        </p:spPr>
      </p:pic>
      <p:sp>
        <p:nvSpPr>
          <p:cNvPr id="5" name="TextBox 4"/>
          <p:cNvSpPr txBox="1"/>
          <p:nvPr/>
        </p:nvSpPr>
        <p:spPr>
          <a:xfrm>
            <a:off x="5587454" y="2451100"/>
            <a:ext cx="190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2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627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0470" y="952413"/>
            <a:ext cx="6622048" cy="4945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4711700"/>
            <a:ext cx="2334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1.5 hours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8876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9143</TotalTime>
  <Words>174</Words>
  <Application>Microsoft Office PowerPoint</Application>
  <PresentationFormat>On-screen Show (4:3)</PresentationFormat>
  <Paragraphs>64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Gill Sans</vt:lpstr>
      <vt:lpstr>ヒラギノ角ゴ ProN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George Mason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Middle-Class Stagnation</dc:title>
  <dc:creator>Donald Boudreaux</dc:creator>
  <cp:lastModifiedBy>Michael</cp:lastModifiedBy>
  <cp:revision>112</cp:revision>
  <dcterms:created xsi:type="dcterms:W3CDTF">2012-06-25T14:28:41Z</dcterms:created>
  <dcterms:modified xsi:type="dcterms:W3CDTF">2015-01-15T16:34:44Z</dcterms:modified>
</cp:coreProperties>
</file>